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Roboto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Extra-Bold Bold" panose="020B0604020202020204" charset="-52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5" autoAdjust="0"/>
  </p:normalViewPr>
  <p:slideViewPr>
    <p:cSldViewPr>
      <p:cViewPr varScale="1">
        <p:scale>
          <a:sx n="39" d="100"/>
          <a:sy n="39" d="100"/>
        </p:scale>
        <p:origin x="218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62" r="-88" b="-3019"/>
            </a:stretch>
          </a:blipFill>
        </p:spPr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399851-B8D1-3E4E-925E-A6DAC981A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/>
          <a:stretch/>
        </p:blipFill>
        <p:spPr>
          <a:xfrm>
            <a:off x="-1" y="3240524"/>
            <a:ext cx="2478675" cy="3302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5400000">
            <a:off x="-25624" y="25627"/>
            <a:ext cx="620348" cy="569098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EF6B0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Freeform 6"/>
          <p:cNvSpPr/>
          <p:nvPr/>
        </p:nvSpPr>
        <p:spPr>
          <a:xfrm rot="10800000">
            <a:off x="4882537" y="584"/>
            <a:ext cx="2667855" cy="800445"/>
          </a:xfrm>
          <a:custGeom>
            <a:avLst/>
            <a:gdLst>
              <a:gd name="connsiteX0" fmla="*/ 203200 w 3295939"/>
              <a:gd name="connsiteY0" fmla="*/ 0 h 769611"/>
              <a:gd name="connsiteX1" fmla="*/ 3295939 w 3295939"/>
              <a:gd name="connsiteY1" fmla="*/ 0 h 769611"/>
              <a:gd name="connsiteX2" fmla="*/ 3145413 w 3295939"/>
              <a:gd name="connsiteY2" fmla="*/ 626981 h 769611"/>
              <a:gd name="connsiteX3" fmla="*/ 0 w 3295939"/>
              <a:gd name="connsiteY3" fmla="*/ 769611 h 769611"/>
              <a:gd name="connsiteX4" fmla="*/ 203200 w 3295939"/>
              <a:gd name="connsiteY4" fmla="*/ 0 h 769611"/>
              <a:gd name="connsiteX0" fmla="*/ 0 w 3092739"/>
              <a:gd name="connsiteY0" fmla="*/ 0 h 626981"/>
              <a:gd name="connsiteX1" fmla="*/ 3092739 w 3092739"/>
              <a:gd name="connsiteY1" fmla="*/ 0 h 626981"/>
              <a:gd name="connsiteX2" fmla="*/ 2942213 w 3092739"/>
              <a:gd name="connsiteY2" fmla="*/ 626981 h 626981"/>
              <a:gd name="connsiteX3" fmla="*/ 600064 w 3092739"/>
              <a:gd name="connsiteY3" fmla="*/ 506294 h 626981"/>
              <a:gd name="connsiteX4" fmla="*/ 0 w 3092739"/>
              <a:gd name="connsiteY4" fmla="*/ 0 h 626981"/>
              <a:gd name="connsiteX0" fmla="*/ 0 w 3092739"/>
              <a:gd name="connsiteY0" fmla="*/ 0 h 626981"/>
              <a:gd name="connsiteX1" fmla="*/ 3092739 w 3092739"/>
              <a:gd name="connsiteY1" fmla="*/ 0 h 626981"/>
              <a:gd name="connsiteX2" fmla="*/ 2942213 w 3092739"/>
              <a:gd name="connsiteY2" fmla="*/ 626981 h 626981"/>
              <a:gd name="connsiteX3" fmla="*/ 560559 w 3092739"/>
              <a:gd name="connsiteY3" fmla="*/ 616009 h 626981"/>
              <a:gd name="connsiteX4" fmla="*/ 0 w 3092739"/>
              <a:gd name="connsiteY4" fmla="*/ 0 h 626981"/>
              <a:gd name="connsiteX0" fmla="*/ 5677 w 2532180"/>
              <a:gd name="connsiteY0" fmla="*/ 10971 h 626981"/>
              <a:gd name="connsiteX1" fmla="*/ 2532180 w 2532180"/>
              <a:gd name="connsiteY1" fmla="*/ 0 h 626981"/>
              <a:gd name="connsiteX2" fmla="*/ 2381654 w 2532180"/>
              <a:gd name="connsiteY2" fmla="*/ 626981 h 626981"/>
              <a:gd name="connsiteX3" fmla="*/ 0 w 2532180"/>
              <a:gd name="connsiteY3" fmla="*/ 616009 h 626981"/>
              <a:gd name="connsiteX4" fmla="*/ 5677 w 2532180"/>
              <a:gd name="connsiteY4" fmla="*/ 10971 h 626981"/>
              <a:gd name="connsiteX0" fmla="*/ 1103 w 2527606"/>
              <a:gd name="connsiteY0" fmla="*/ 10971 h 635066"/>
              <a:gd name="connsiteX1" fmla="*/ 2527606 w 2527606"/>
              <a:gd name="connsiteY1" fmla="*/ 0 h 635066"/>
              <a:gd name="connsiteX2" fmla="*/ 2377080 w 2527606"/>
              <a:gd name="connsiteY2" fmla="*/ 626981 h 635066"/>
              <a:gd name="connsiteX3" fmla="*/ 0 w 2527606"/>
              <a:gd name="connsiteY3" fmla="*/ 635066 h 635066"/>
              <a:gd name="connsiteX4" fmla="*/ 1103 w 2527606"/>
              <a:gd name="connsiteY4" fmla="*/ 10971 h 635066"/>
              <a:gd name="connsiteX0" fmla="*/ 1103 w 2527606"/>
              <a:gd name="connsiteY0" fmla="*/ 10971 h 627443"/>
              <a:gd name="connsiteX1" fmla="*/ 2527606 w 2527606"/>
              <a:gd name="connsiteY1" fmla="*/ 0 h 627443"/>
              <a:gd name="connsiteX2" fmla="*/ 2377080 w 2527606"/>
              <a:gd name="connsiteY2" fmla="*/ 626981 h 627443"/>
              <a:gd name="connsiteX3" fmla="*/ 0 w 2527606"/>
              <a:gd name="connsiteY3" fmla="*/ 627443 h 627443"/>
              <a:gd name="connsiteX4" fmla="*/ 1103 w 2527606"/>
              <a:gd name="connsiteY4" fmla="*/ 10971 h 627443"/>
              <a:gd name="connsiteX0" fmla="*/ 10251 w 2536754"/>
              <a:gd name="connsiteY0" fmla="*/ 10971 h 626981"/>
              <a:gd name="connsiteX1" fmla="*/ 2536754 w 2536754"/>
              <a:gd name="connsiteY1" fmla="*/ 0 h 626981"/>
              <a:gd name="connsiteX2" fmla="*/ 2386228 w 2536754"/>
              <a:gd name="connsiteY2" fmla="*/ 626981 h 626981"/>
              <a:gd name="connsiteX3" fmla="*/ 0 w 2536754"/>
              <a:gd name="connsiteY3" fmla="*/ 619821 h 626981"/>
              <a:gd name="connsiteX4" fmla="*/ 10251 w 2536754"/>
              <a:gd name="connsiteY4" fmla="*/ 10971 h 626981"/>
              <a:gd name="connsiteX0" fmla="*/ 206 w 2526709"/>
              <a:gd name="connsiteY0" fmla="*/ 10971 h 626981"/>
              <a:gd name="connsiteX1" fmla="*/ 2526709 w 2526709"/>
              <a:gd name="connsiteY1" fmla="*/ 0 h 626981"/>
              <a:gd name="connsiteX2" fmla="*/ 2376183 w 2526709"/>
              <a:gd name="connsiteY2" fmla="*/ 626981 h 626981"/>
              <a:gd name="connsiteX3" fmla="*/ 8251 w 2526709"/>
              <a:gd name="connsiteY3" fmla="*/ 616011 h 626981"/>
              <a:gd name="connsiteX4" fmla="*/ 206 w 2526709"/>
              <a:gd name="connsiteY4" fmla="*/ 10971 h 626981"/>
              <a:gd name="connsiteX0" fmla="*/ 9199 w 2535702"/>
              <a:gd name="connsiteY0" fmla="*/ 10971 h 630378"/>
              <a:gd name="connsiteX1" fmla="*/ 2535702 w 2535702"/>
              <a:gd name="connsiteY1" fmla="*/ 0 h 630378"/>
              <a:gd name="connsiteX2" fmla="*/ 2385176 w 2535702"/>
              <a:gd name="connsiteY2" fmla="*/ 626981 h 630378"/>
              <a:gd name="connsiteX3" fmla="*/ 0 w 2535702"/>
              <a:gd name="connsiteY3" fmla="*/ 630378 h 630378"/>
              <a:gd name="connsiteX4" fmla="*/ 9199 w 2535702"/>
              <a:gd name="connsiteY4" fmla="*/ 10971 h 630378"/>
              <a:gd name="connsiteX0" fmla="*/ 280 w 2540578"/>
              <a:gd name="connsiteY0" fmla="*/ 10971 h 630378"/>
              <a:gd name="connsiteX1" fmla="*/ 2540578 w 2540578"/>
              <a:gd name="connsiteY1" fmla="*/ 0 h 630378"/>
              <a:gd name="connsiteX2" fmla="*/ 2390052 w 2540578"/>
              <a:gd name="connsiteY2" fmla="*/ 626981 h 630378"/>
              <a:gd name="connsiteX3" fmla="*/ 4876 w 2540578"/>
              <a:gd name="connsiteY3" fmla="*/ 630378 h 630378"/>
              <a:gd name="connsiteX4" fmla="*/ 280 w 2540578"/>
              <a:gd name="connsiteY4" fmla="*/ 10971 h 630378"/>
              <a:gd name="connsiteX0" fmla="*/ 280 w 2540578"/>
              <a:gd name="connsiteY0" fmla="*/ 16718 h 630378"/>
              <a:gd name="connsiteX1" fmla="*/ 2540578 w 2540578"/>
              <a:gd name="connsiteY1" fmla="*/ 0 h 630378"/>
              <a:gd name="connsiteX2" fmla="*/ 2390052 w 2540578"/>
              <a:gd name="connsiteY2" fmla="*/ 626981 h 630378"/>
              <a:gd name="connsiteX3" fmla="*/ 4876 w 2540578"/>
              <a:gd name="connsiteY3" fmla="*/ 630378 h 630378"/>
              <a:gd name="connsiteX4" fmla="*/ 280 w 2540578"/>
              <a:gd name="connsiteY4" fmla="*/ 16718 h 630378"/>
              <a:gd name="connsiteX0" fmla="*/ 280 w 2540578"/>
              <a:gd name="connsiteY0" fmla="*/ 5224 h 630378"/>
              <a:gd name="connsiteX1" fmla="*/ 2540578 w 2540578"/>
              <a:gd name="connsiteY1" fmla="*/ 0 h 630378"/>
              <a:gd name="connsiteX2" fmla="*/ 2390052 w 2540578"/>
              <a:gd name="connsiteY2" fmla="*/ 626981 h 630378"/>
              <a:gd name="connsiteX3" fmla="*/ 4876 w 2540578"/>
              <a:gd name="connsiteY3" fmla="*/ 630378 h 630378"/>
              <a:gd name="connsiteX4" fmla="*/ 280 w 2540578"/>
              <a:gd name="connsiteY4" fmla="*/ 5224 h 630378"/>
              <a:gd name="connsiteX0" fmla="*/ 640 w 2535702"/>
              <a:gd name="connsiteY0" fmla="*/ 0 h 633878"/>
              <a:gd name="connsiteX1" fmla="*/ 2535702 w 2535702"/>
              <a:gd name="connsiteY1" fmla="*/ 3500 h 633878"/>
              <a:gd name="connsiteX2" fmla="*/ 2385176 w 2535702"/>
              <a:gd name="connsiteY2" fmla="*/ 630481 h 633878"/>
              <a:gd name="connsiteX3" fmla="*/ 0 w 2535702"/>
              <a:gd name="connsiteY3" fmla="*/ 633878 h 633878"/>
              <a:gd name="connsiteX4" fmla="*/ 640 w 2535702"/>
              <a:gd name="connsiteY4" fmla="*/ 0 h 63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702" h="633878">
                <a:moveTo>
                  <a:pt x="640" y="0"/>
                </a:moveTo>
                <a:lnTo>
                  <a:pt x="2535702" y="3500"/>
                </a:lnTo>
                <a:lnTo>
                  <a:pt x="2385176" y="630481"/>
                </a:lnTo>
                <a:lnTo>
                  <a:pt x="0" y="633878"/>
                </a:lnTo>
                <a:cubicBezTo>
                  <a:pt x="1892" y="432199"/>
                  <a:pt x="-1252" y="201679"/>
                  <a:pt x="640" y="0"/>
                </a:cubicBezTo>
                <a:close/>
              </a:path>
            </a:pathLst>
          </a:custGeom>
          <a:solidFill>
            <a:srgbClr val="005773"/>
          </a:solidFill>
        </p:spPr>
      </p:sp>
      <p:sp>
        <p:nvSpPr>
          <p:cNvPr id="7" name="TextBox 7"/>
          <p:cNvSpPr txBox="1"/>
          <p:nvPr/>
        </p:nvSpPr>
        <p:spPr>
          <a:xfrm rot="10800000">
            <a:off x="5010836" y="-180047"/>
            <a:ext cx="3905425" cy="10079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86"/>
              </a:lnSpc>
            </a:pPr>
            <a:endParaRPr/>
          </a:p>
        </p:txBody>
      </p:sp>
      <p:sp>
        <p:nvSpPr>
          <p:cNvPr id="11" name="Freeform 11"/>
          <p:cNvSpPr/>
          <p:nvPr/>
        </p:nvSpPr>
        <p:spPr>
          <a:xfrm rot="-5400000">
            <a:off x="-113738" y="5975161"/>
            <a:ext cx="854811" cy="640684"/>
          </a:xfrm>
          <a:custGeom>
            <a:avLst/>
            <a:gdLst/>
            <a:ahLst/>
            <a:cxnLst/>
            <a:rect l="l" t="t" r="r" b="b"/>
            <a:pathLst>
              <a:path w="1044452" h="2757719">
                <a:moveTo>
                  <a:pt x="0" y="0"/>
                </a:moveTo>
                <a:lnTo>
                  <a:pt x="1044452" y="0"/>
                </a:lnTo>
                <a:lnTo>
                  <a:pt x="1044452" y="2757719"/>
                </a:lnTo>
                <a:lnTo>
                  <a:pt x="0" y="2757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22735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14714" y="152760"/>
            <a:ext cx="1879352" cy="467587"/>
          </a:xfrm>
          <a:custGeom>
            <a:avLst/>
            <a:gdLst/>
            <a:ahLst/>
            <a:cxnLst/>
            <a:rect l="l" t="t" r="r" b="b"/>
            <a:pathLst>
              <a:path w="1879352" h="467587">
                <a:moveTo>
                  <a:pt x="0" y="0"/>
                </a:moveTo>
                <a:lnTo>
                  <a:pt x="1879352" y="0"/>
                </a:lnTo>
                <a:lnTo>
                  <a:pt x="1879352" y="467587"/>
                </a:lnTo>
                <a:lnTo>
                  <a:pt x="0" y="4675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02934" y="9296694"/>
            <a:ext cx="1849415" cy="910034"/>
            <a:chOff x="0" y="0"/>
            <a:chExt cx="894830" cy="4403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4830" cy="440315"/>
            </a:xfrm>
            <a:custGeom>
              <a:avLst/>
              <a:gdLst/>
              <a:ahLst/>
              <a:cxnLst/>
              <a:rect l="l" t="t" r="r" b="b"/>
              <a:pathLst>
                <a:path w="894830" h="440315">
                  <a:moveTo>
                    <a:pt x="0" y="0"/>
                  </a:moveTo>
                  <a:lnTo>
                    <a:pt x="894830" y="0"/>
                  </a:lnTo>
                  <a:lnTo>
                    <a:pt x="894830" y="440315"/>
                  </a:lnTo>
                  <a:lnTo>
                    <a:pt x="0" y="440315"/>
                  </a:lnTo>
                  <a:close/>
                </a:path>
              </a:pathLst>
            </a:custGeom>
            <a:solidFill>
              <a:srgbClr val="EF6B0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94830" cy="468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2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81247" y="9447448"/>
            <a:ext cx="1114220" cy="600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  <a:spcBef>
                <a:spcPct val="0"/>
              </a:spcBef>
            </a:pPr>
            <a:r>
              <a:rPr lang="en-US" sz="904" dirty="0">
                <a:solidFill>
                  <a:srgbClr val="FFFFFF"/>
                </a:solidFill>
                <a:latin typeface="Montserrat Extra-Bold Bold"/>
              </a:rPr>
              <a:t>ОТСКАНИРУЙТЕ QR-КОД, ЧТОБЫ ПОСМОТРЕТЬ ВСЕ ВАКАНСИИ</a:t>
            </a:r>
          </a:p>
        </p:txBody>
      </p:sp>
      <p:sp>
        <p:nvSpPr>
          <p:cNvPr id="18" name="Freeform 18"/>
          <p:cNvSpPr/>
          <p:nvPr/>
        </p:nvSpPr>
        <p:spPr>
          <a:xfrm>
            <a:off x="1710220" y="9296694"/>
            <a:ext cx="910034" cy="910034"/>
          </a:xfrm>
          <a:custGeom>
            <a:avLst/>
            <a:gdLst/>
            <a:ahLst/>
            <a:cxnLst/>
            <a:rect l="l" t="t" r="r" b="b"/>
            <a:pathLst>
              <a:path w="1213379" h="1213379">
                <a:moveTo>
                  <a:pt x="0" y="0"/>
                </a:moveTo>
                <a:lnTo>
                  <a:pt x="1213379" y="0"/>
                </a:lnTo>
                <a:lnTo>
                  <a:pt x="1213379" y="1213379"/>
                </a:lnTo>
                <a:lnTo>
                  <a:pt x="0" y="12133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1846" y="1411480"/>
            <a:ext cx="7328154" cy="1034841"/>
          </a:xfrm>
          <a:custGeom>
            <a:avLst/>
            <a:gdLst/>
            <a:ahLst/>
            <a:cxnLst/>
            <a:rect l="l" t="t" r="r" b="b"/>
            <a:pathLst>
              <a:path w="3570820" h="500703">
                <a:moveTo>
                  <a:pt x="0" y="0"/>
                </a:moveTo>
                <a:lnTo>
                  <a:pt x="3570820" y="0"/>
                </a:lnTo>
                <a:lnTo>
                  <a:pt x="3570820" y="500703"/>
                </a:lnTo>
                <a:lnTo>
                  <a:pt x="0" y="500703"/>
                </a:lnTo>
                <a:close/>
              </a:path>
            </a:pathLst>
          </a:custGeom>
          <a:solidFill>
            <a:srgbClr val="EF6B01"/>
          </a:solidFill>
        </p:spPr>
      </p:sp>
      <p:sp>
        <p:nvSpPr>
          <p:cNvPr id="21" name="TextBox 21"/>
          <p:cNvSpPr txBox="1"/>
          <p:nvPr/>
        </p:nvSpPr>
        <p:spPr>
          <a:xfrm>
            <a:off x="231846" y="1352422"/>
            <a:ext cx="7380092" cy="109389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72"/>
              </a:lnSpc>
            </a:pPr>
            <a:endParaRPr/>
          </a:p>
        </p:txBody>
      </p:sp>
      <p:sp>
        <p:nvSpPr>
          <p:cNvPr id="22" name="Freeform 22"/>
          <p:cNvSpPr/>
          <p:nvPr/>
        </p:nvSpPr>
        <p:spPr>
          <a:xfrm rot="-5400000">
            <a:off x="7218111" y="1322952"/>
            <a:ext cx="709126" cy="1231640"/>
          </a:xfrm>
          <a:custGeom>
            <a:avLst/>
            <a:gdLst/>
            <a:ahLst/>
            <a:cxnLst/>
            <a:rect l="l" t="t" r="r" b="b"/>
            <a:pathLst>
              <a:path w="578377" h="1527118">
                <a:moveTo>
                  <a:pt x="0" y="0"/>
                </a:moveTo>
                <a:lnTo>
                  <a:pt x="578377" y="0"/>
                </a:lnTo>
                <a:lnTo>
                  <a:pt x="578377" y="1527118"/>
                </a:lnTo>
                <a:lnTo>
                  <a:pt x="0" y="152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52020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31846" y="2549016"/>
            <a:ext cx="7328154" cy="521762"/>
          </a:xfrm>
          <a:custGeom>
            <a:avLst/>
            <a:gdLst/>
            <a:ahLst/>
            <a:cxnLst/>
            <a:rect l="l" t="t" r="r" b="b"/>
            <a:pathLst>
              <a:path w="3545689" h="252452">
                <a:moveTo>
                  <a:pt x="0" y="0"/>
                </a:moveTo>
                <a:lnTo>
                  <a:pt x="3545689" y="0"/>
                </a:lnTo>
                <a:lnTo>
                  <a:pt x="3545689" y="252452"/>
                </a:lnTo>
                <a:lnTo>
                  <a:pt x="0" y="252452"/>
                </a:lnTo>
                <a:close/>
              </a:path>
            </a:pathLst>
          </a:custGeom>
          <a:solidFill>
            <a:srgbClr val="EF6B01"/>
          </a:solidFill>
        </p:spPr>
      </p:sp>
      <p:sp>
        <p:nvSpPr>
          <p:cNvPr id="25" name="TextBox 25"/>
          <p:cNvSpPr txBox="1"/>
          <p:nvPr/>
        </p:nvSpPr>
        <p:spPr>
          <a:xfrm>
            <a:off x="231846" y="2489958"/>
            <a:ext cx="7328154" cy="5808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72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69099" y="2573677"/>
            <a:ext cx="7034773" cy="36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1900" dirty="0" err="1">
                <a:solidFill>
                  <a:srgbClr val="FFFFFF"/>
                </a:solidFill>
                <a:latin typeface="Roboto Bold"/>
              </a:rPr>
              <a:t>рассматриваем</a:t>
            </a:r>
            <a:r>
              <a:rPr lang="en-US" sz="19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Roboto Bold"/>
              </a:rPr>
              <a:t>кандидатов</a:t>
            </a:r>
            <a:r>
              <a:rPr lang="en-US" sz="19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ru-RU" sz="1900" dirty="0" smtClean="0">
                <a:solidFill>
                  <a:srgbClr val="FFFFFF"/>
                </a:solidFill>
                <a:latin typeface="Roboto Bold"/>
              </a:rPr>
              <a:t>с опытом </a:t>
            </a:r>
            <a:r>
              <a:rPr lang="en-US" sz="1900" dirty="0" err="1" smtClean="0">
                <a:solidFill>
                  <a:srgbClr val="FFFFFF"/>
                </a:solidFill>
                <a:latin typeface="Roboto Bold"/>
              </a:rPr>
              <a:t>без</a:t>
            </a:r>
            <a:r>
              <a:rPr lang="en-US" sz="1900" dirty="0" smtClean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Roboto Bold"/>
              </a:rPr>
              <a:t>опыта</a:t>
            </a:r>
            <a:r>
              <a:rPr lang="en-US" sz="1900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Roboto Bold"/>
              </a:rPr>
              <a:t>работы</a:t>
            </a:r>
            <a:endParaRPr lang="en-US" sz="1900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5787965" y="1532212"/>
            <a:ext cx="984109" cy="813120"/>
          </a:xfrm>
          <a:custGeom>
            <a:avLst/>
            <a:gdLst/>
            <a:ahLst/>
            <a:cxnLst/>
            <a:rect l="l" t="t" r="r" b="b"/>
            <a:pathLst>
              <a:path w="768628" h="635079">
                <a:moveTo>
                  <a:pt x="0" y="0"/>
                </a:moveTo>
                <a:lnTo>
                  <a:pt x="768628" y="0"/>
                </a:lnTo>
                <a:lnTo>
                  <a:pt x="768628" y="635079"/>
                </a:lnTo>
                <a:lnTo>
                  <a:pt x="0" y="635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569099" y="1705800"/>
            <a:ext cx="581119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3000" dirty="0" smtClean="0">
                <a:solidFill>
                  <a:srgbClr val="FFFFFF"/>
                </a:solidFill>
                <a:latin typeface="Roboto Bold"/>
              </a:rPr>
              <a:t>ПРИГЛАШАЕМ</a:t>
            </a:r>
            <a:r>
              <a:rPr lang="ru-RU" sz="3000" dirty="0" smtClean="0">
                <a:solidFill>
                  <a:srgbClr val="FFFFFF"/>
                </a:solidFill>
                <a:latin typeface="Roboto Bold"/>
              </a:rPr>
              <a:t> НА РАБОТУ</a:t>
            </a:r>
            <a:endParaRPr lang="en-US" sz="3000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69099" y="105135"/>
            <a:ext cx="5428648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FFFFFF"/>
                </a:solidFill>
                <a:latin typeface="Roboto Bold"/>
              </a:rPr>
              <a:t>Электрощит</a:t>
            </a:r>
            <a:r>
              <a:rPr lang="en-US" sz="159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Roboto Bold"/>
              </a:rPr>
              <a:t>Самара</a:t>
            </a:r>
            <a:r>
              <a:rPr lang="en-US" sz="1599" dirty="0">
                <a:solidFill>
                  <a:srgbClr val="FFFFFF"/>
                </a:solidFill>
                <a:latin typeface="Roboto Bold"/>
              </a:rPr>
              <a:t> - </a:t>
            </a:r>
            <a:r>
              <a:rPr lang="en-US" sz="1599" dirty="0" err="1">
                <a:solidFill>
                  <a:srgbClr val="FFFFFF"/>
                </a:solidFill>
                <a:latin typeface="Roboto Bold"/>
              </a:rPr>
              <a:t>крупнейший</a:t>
            </a:r>
            <a:r>
              <a:rPr lang="en-US" sz="1599" dirty="0">
                <a:solidFill>
                  <a:srgbClr val="FFFFFF"/>
                </a:solidFill>
                <a:latin typeface="Roboto Bold"/>
              </a:rPr>
              <a:t> </a:t>
            </a:r>
          </a:p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FFFFFF"/>
                </a:solidFill>
                <a:latin typeface="Roboto Bold"/>
              </a:rPr>
              <a:t>производитель</a:t>
            </a:r>
            <a:r>
              <a:rPr lang="en-US" sz="159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Roboto Bold"/>
              </a:rPr>
              <a:t>электротехнического</a:t>
            </a:r>
            <a:r>
              <a:rPr lang="en-US" sz="1599" dirty="0">
                <a:solidFill>
                  <a:srgbClr val="FFFFFF"/>
                </a:solidFill>
                <a:latin typeface="Roboto Bold"/>
              </a:rPr>
              <a:t> </a:t>
            </a:r>
          </a:p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FFFFFF"/>
                </a:solidFill>
                <a:latin typeface="Roboto Bold"/>
              </a:rPr>
              <a:t>оборудования</a:t>
            </a:r>
            <a:r>
              <a:rPr lang="en-US" sz="1599" dirty="0">
                <a:solidFill>
                  <a:srgbClr val="FFFFFF"/>
                </a:solidFill>
                <a:latin typeface="Roboto Bold"/>
              </a:rPr>
              <a:t>, </a:t>
            </a:r>
            <a:r>
              <a:rPr lang="en-US" sz="1599" dirty="0" err="1">
                <a:solidFill>
                  <a:srgbClr val="FFFFFF"/>
                </a:solidFill>
                <a:latin typeface="Roboto Bold"/>
              </a:rPr>
              <a:t>системообразующее</a:t>
            </a:r>
            <a:r>
              <a:rPr lang="en-US" sz="1599" dirty="0">
                <a:solidFill>
                  <a:srgbClr val="FFFFFF"/>
                </a:solidFill>
                <a:latin typeface="Roboto Bold"/>
              </a:rPr>
              <a:t> </a:t>
            </a:r>
          </a:p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FFFFFF"/>
                </a:solidFill>
                <a:latin typeface="Roboto Bold"/>
              </a:rPr>
              <a:t>предприятие</a:t>
            </a:r>
            <a:r>
              <a:rPr lang="en-US" sz="1599" dirty="0">
                <a:solidFill>
                  <a:srgbClr val="FFFFFF"/>
                </a:solidFill>
                <a:latin typeface="Roboto Bold"/>
              </a:rPr>
              <a:t> РФ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34068" y="9577915"/>
            <a:ext cx="2322998" cy="334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27"/>
              </a:lnSpc>
              <a:spcBef>
                <a:spcPct val="0"/>
              </a:spcBef>
            </a:pPr>
            <a:r>
              <a:rPr lang="en-US" sz="2019" dirty="0" smtClean="0">
                <a:solidFill>
                  <a:srgbClr val="FFFFFF"/>
                </a:solidFill>
                <a:latin typeface="Roboto Bold"/>
              </a:rPr>
              <a:t>8 </a:t>
            </a:r>
            <a:r>
              <a:rPr lang="en-US" sz="2019" dirty="0">
                <a:solidFill>
                  <a:srgbClr val="FFFFFF"/>
                </a:solidFill>
                <a:latin typeface="Roboto Bold"/>
              </a:rPr>
              <a:t>(846) 278-55-55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02934" y="6770704"/>
            <a:ext cx="6754132" cy="2343469"/>
            <a:chOff x="0" y="0"/>
            <a:chExt cx="3267952" cy="10198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67952" cy="1019845"/>
            </a:xfrm>
            <a:custGeom>
              <a:avLst/>
              <a:gdLst/>
              <a:ahLst/>
              <a:cxnLst/>
              <a:rect l="l" t="t" r="r" b="b"/>
              <a:pathLst>
                <a:path w="3267952" h="1019845">
                  <a:moveTo>
                    <a:pt x="0" y="0"/>
                  </a:moveTo>
                  <a:lnTo>
                    <a:pt x="3267952" y="0"/>
                  </a:lnTo>
                  <a:lnTo>
                    <a:pt x="3267952" y="1019845"/>
                  </a:lnTo>
                  <a:lnTo>
                    <a:pt x="0" y="1019845"/>
                  </a:lnTo>
                  <a:close/>
                </a:path>
              </a:pathLst>
            </a:custGeom>
            <a:solidFill>
              <a:srgbClr val="EF6B01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3267952" cy="1048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2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42128" y="6856430"/>
            <a:ext cx="6054932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>
              <a:lnSpc>
                <a:spcPts val="1923"/>
              </a:lnSpc>
              <a:buFont typeface="Arial"/>
              <a:buChar char="•"/>
            </a:pPr>
            <a:r>
              <a:rPr lang="en-US" sz="1299" dirty="0" err="1">
                <a:solidFill>
                  <a:srgbClr val="FFFFFF"/>
                </a:solidFill>
                <a:latin typeface="Roboto Bold"/>
              </a:rPr>
              <a:t>Официальное</a:t>
            </a:r>
            <a:r>
              <a:rPr lang="en-US" sz="129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Roboto Bold"/>
              </a:rPr>
              <a:t>трудоустройство</a:t>
            </a:r>
            <a:r>
              <a:rPr lang="en-US" sz="1299" dirty="0">
                <a:solidFill>
                  <a:srgbClr val="FFFFFF"/>
                </a:solidFill>
                <a:latin typeface="Roboto Bold"/>
              </a:rPr>
              <a:t>; </a:t>
            </a:r>
          </a:p>
          <a:p>
            <a:pPr marL="280669" lvl="1" indent="-140335">
              <a:lnSpc>
                <a:spcPts val="1923"/>
              </a:lnSpc>
              <a:buFont typeface="Arial"/>
              <a:buChar char="•"/>
            </a:pPr>
            <a:r>
              <a:rPr lang="ru-RU" sz="1299" dirty="0" smtClean="0">
                <a:solidFill>
                  <a:srgbClr val="FFFFFF"/>
                </a:solidFill>
                <a:latin typeface="Roboto Bold"/>
              </a:rPr>
              <a:t>Совокупный доход: оклад + премия за выполнение целевых показателей</a:t>
            </a:r>
            <a:r>
              <a:rPr lang="en-US" sz="1299" dirty="0" smtClean="0">
                <a:solidFill>
                  <a:srgbClr val="FFFFFF"/>
                </a:solidFill>
                <a:latin typeface="Roboto Bold"/>
              </a:rPr>
              <a:t>;</a:t>
            </a:r>
            <a:endParaRPr lang="ru-RU" sz="1299" dirty="0" smtClean="0">
              <a:solidFill>
                <a:srgbClr val="FFFFFF"/>
              </a:solidFill>
              <a:latin typeface="Roboto Bold"/>
            </a:endParaRPr>
          </a:p>
          <a:p>
            <a:pPr marL="280669" lvl="1" indent="-140335">
              <a:lnSpc>
                <a:spcPts val="1923"/>
              </a:lnSpc>
              <a:buFont typeface="Arial"/>
              <a:buChar char="•"/>
            </a:pPr>
            <a:r>
              <a:rPr lang="ru-RU" sz="1299" dirty="0" smtClean="0">
                <a:solidFill>
                  <a:srgbClr val="FFFFFF"/>
                </a:solidFill>
                <a:latin typeface="Roboto Bold"/>
              </a:rPr>
              <a:t>Компенсация питания</a:t>
            </a:r>
            <a:endParaRPr lang="en-US" sz="1299" dirty="0">
              <a:solidFill>
                <a:srgbClr val="FFFFFF"/>
              </a:solidFill>
              <a:latin typeface="Roboto Bold"/>
            </a:endParaRPr>
          </a:p>
          <a:p>
            <a:pPr marL="280669" lvl="1" indent="-140335">
              <a:lnSpc>
                <a:spcPts val="1923"/>
              </a:lnSpc>
              <a:buFont typeface="Arial"/>
              <a:buChar char="•"/>
            </a:pPr>
            <a:r>
              <a:rPr lang="ru-RU" sz="1299" dirty="0" smtClean="0">
                <a:solidFill>
                  <a:srgbClr val="FFFFFF"/>
                </a:solidFill>
                <a:latin typeface="Roboto Bold"/>
              </a:rPr>
              <a:t>Место работы: Красная Глинка или Заводское шоссе 11а</a:t>
            </a:r>
            <a:r>
              <a:rPr lang="en-US" sz="1299" dirty="0" smtClean="0">
                <a:solidFill>
                  <a:srgbClr val="FFFFFF"/>
                </a:solidFill>
                <a:latin typeface="Roboto Bold"/>
              </a:rPr>
              <a:t>; </a:t>
            </a:r>
            <a:endParaRPr lang="en-US" sz="1299" dirty="0">
              <a:solidFill>
                <a:srgbClr val="FFFFFF"/>
              </a:solidFill>
              <a:latin typeface="Roboto Bold"/>
            </a:endParaRPr>
          </a:p>
          <a:p>
            <a:pPr marL="280669" lvl="1" indent="-140335">
              <a:lnSpc>
                <a:spcPts val="1923"/>
              </a:lnSpc>
              <a:buFont typeface="Arial"/>
              <a:buChar char="•"/>
            </a:pPr>
            <a:r>
              <a:rPr lang="en-US" sz="1299" dirty="0" err="1">
                <a:solidFill>
                  <a:srgbClr val="FFFFFF"/>
                </a:solidFill>
                <a:latin typeface="Roboto Bold"/>
              </a:rPr>
              <a:t>Доставка</a:t>
            </a:r>
            <a:r>
              <a:rPr lang="en-US" sz="129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Roboto Bold"/>
              </a:rPr>
              <a:t>корпоративным</a:t>
            </a:r>
            <a:r>
              <a:rPr lang="en-US" sz="1299" dirty="0">
                <a:solidFill>
                  <a:srgbClr val="FFFFFF"/>
                </a:solidFill>
                <a:latin typeface="Roboto Bold"/>
              </a:rPr>
              <a:t> </a:t>
            </a:r>
            <a:r>
              <a:rPr lang="en-US" sz="1299" dirty="0" err="1">
                <a:solidFill>
                  <a:srgbClr val="FFFFFF"/>
                </a:solidFill>
                <a:latin typeface="Roboto Bold"/>
              </a:rPr>
              <a:t>транспортом</a:t>
            </a:r>
            <a:r>
              <a:rPr lang="en-US" sz="1299" dirty="0">
                <a:solidFill>
                  <a:srgbClr val="FFFFFF"/>
                </a:solidFill>
                <a:latin typeface="Roboto Bold"/>
              </a:rPr>
              <a:t>;</a:t>
            </a:r>
          </a:p>
          <a:p>
            <a:pPr marL="280669" lvl="1" indent="-140335">
              <a:lnSpc>
                <a:spcPts val="1923"/>
              </a:lnSpc>
              <a:buFont typeface="Arial"/>
              <a:buChar char="•"/>
            </a:pPr>
            <a:r>
              <a:rPr lang="ru-RU" sz="1299" dirty="0" smtClean="0">
                <a:solidFill>
                  <a:srgbClr val="FFFFFF"/>
                </a:solidFill>
                <a:latin typeface="Roboto Bold"/>
              </a:rPr>
              <a:t>Расширенная программа ДМС</a:t>
            </a:r>
            <a:r>
              <a:rPr lang="en-US" sz="1299" dirty="0" smtClean="0">
                <a:solidFill>
                  <a:srgbClr val="FFFFFF"/>
                </a:solidFill>
                <a:latin typeface="Roboto Bold"/>
              </a:rPr>
              <a:t>;</a:t>
            </a:r>
            <a:endParaRPr lang="en-US" sz="1299" dirty="0">
              <a:solidFill>
                <a:srgbClr val="FFFFFF"/>
              </a:solidFill>
              <a:latin typeface="Roboto Bold"/>
            </a:endParaRPr>
          </a:p>
          <a:p>
            <a:pPr marL="280669" lvl="1" indent="-140335">
              <a:lnSpc>
                <a:spcPts val="1923"/>
              </a:lnSpc>
              <a:buFont typeface="Arial"/>
              <a:buChar char="•"/>
            </a:pPr>
            <a:r>
              <a:rPr lang="ru-RU" sz="1299" dirty="0" smtClean="0">
                <a:solidFill>
                  <a:srgbClr val="FFFFFF"/>
                </a:solidFill>
                <a:latin typeface="Roboto Bold"/>
              </a:rPr>
              <a:t>Участие в социально значимых проектах региона</a:t>
            </a:r>
            <a:r>
              <a:rPr lang="en-US" sz="1299" dirty="0" smtClean="0">
                <a:solidFill>
                  <a:srgbClr val="FFFFFF"/>
                </a:solidFill>
                <a:latin typeface="Roboto Bold"/>
              </a:rPr>
              <a:t>; </a:t>
            </a:r>
            <a:endParaRPr lang="en-US" sz="1299" dirty="0">
              <a:solidFill>
                <a:srgbClr val="FFFFFF"/>
              </a:solidFill>
              <a:latin typeface="Roboto Bold"/>
            </a:endParaRPr>
          </a:p>
          <a:p>
            <a:pPr marL="280669" lvl="1" indent="-140335">
              <a:lnSpc>
                <a:spcPts val="1923"/>
              </a:lnSpc>
              <a:buFont typeface="Arial"/>
              <a:buChar char="•"/>
            </a:pPr>
            <a:r>
              <a:rPr lang="ru-RU" sz="1299" dirty="0" smtClean="0">
                <a:solidFill>
                  <a:srgbClr val="FFFFFF"/>
                </a:solidFill>
                <a:latin typeface="Roboto Bold"/>
              </a:rPr>
              <a:t>Участие в спортивных мероприятиях.</a:t>
            </a:r>
            <a:endParaRPr lang="en-US" sz="1299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36" name="TextBox 36"/>
          <p:cNvSpPr txBox="1"/>
          <p:nvPr/>
        </p:nvSpPr>
        <p:spPr>
          <a:xfrm rot="16200000">
            <a:off x="-701370" y="7810033"/>
            <a:ext cx="2824568" cy="23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Montserrat Extra-Bold Bold"/>
              </a:rPr>
              <a:t>МЫ ПРЕДЛАГАЕМ: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92450" y="3849182"/>
            <a:ext cx="3864404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Слесарь-электромонтажник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Штамповщик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Оператор склада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Стропальщик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Сборщик трансформаторов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Маляр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59635" y="10020987"/>
            <a:ext cx="359743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HR@ELECTROSHIELD.RU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9" name="TextBox 30"/>
          <p:cNvSpPr txBox="1"/>
          <p:nvPr/>
        </p:nvSpPr>
        <p:spPr>
          <a:xfrm>
            <a:off x="3927540" y="9138514"/>
            <a:ext cx="3229526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27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КОНТАКТЫ ДЛЯ СВЯЗИ</a:t>
            </a:r>
            <a:endParaRPr lang="en-US" sz="2019" dirty="0">
              <a:solidFill>
                <a:schemeClr val="bg1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94</Words>
  <Application>Microsoft Office PowerPoint</Application>
  <PresentationFormat>Произвольный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Roboto Bold</vt:lpstr>
      <vt:lpstr>Arial</vt:lpstr>
      <vt:lpstr>Calibri</vt:lpstr>
      <vt:lpstr>Montserrat Extra-Bold Bold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Вакансии</dc:title>
  <dc:creator>admin</dc:creator>
  <cp:lastModifiedBy>Elena Shakieva</cp:lastModifiedBy>
  <cp:revision>10</cp:revision>
  <dcterms:created xsi:type="dcterms:W3CDTF">2006-08-16T00:00:00Z</dcterms:created>
  <dcterms:modified xsi:type="dcterms:W3CDTF">2024-02-07T05:51:31Z</dcterms:modified>
  <dc:identifier>DAFTlxFoU7w</dc:identifier>
</cp:coreProperties>
</file>